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69" r:id="rId3"/>
    <p:sldId id="267" r:id="rId4"/>
    <p:sldId id="268" r:id="rId5"/>
    <p:sldId id="262" r:id="rId6"/>
    <p:sldId id="259" r:id="rId7"/>
    <p:sldId id="266" r:id="rId8"/>
    <p:sldId id="261" r:id="rId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D3A87C-B035-4B8A-AAF2-7A2A24A5B311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C9003-EE64-4269-A30B-91569A3D78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670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6709F-3C47-416C-9CA0-2FE440F10488}" type="datetime1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88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342C2-8787-45CD-B649-66EA945C1587}" type="datetime1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570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6A90-FE57-4A49-82D3-3CEE28A95409}" type="datetime1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830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767FB-09AB-41C4-AE00-E8B77B654E39}" type="datetime1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185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1DCAB-BF93-49C9-97D4-38F45255411E}" type="datetime1">
              <a:rPr lang="ru-RU" smtClean="0"/>
              <a:t>13.02.2024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38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B6747-489D-4663-B09B-49A9E459C8E8}" type="datetime1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686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EE21-2460-4F5F-A3C5-8D75EBC88DFC}" type="datetime1">
              <a:rPr lang="ru-RU" smtClean="0"/>
              <a:t>13.02.2024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932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C178-F0FD-41C4-96D1-88B4065BF554}" type="datetime1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598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4D255-6EDC-4180-8CA2-5C051748309A}" type="datetime1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571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D79C-3243-4C69-BE8B-E93C7649447F}" type="datetime1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05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A6A9E-6B2E-4093-879E-FAD31409C008}" type="datetime1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894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871D9-F97B-4E20-A75F-280393C91A9C}" type="datetime1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E423D-813F-44CC-A334-B1B93CDB4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15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156" y="2555792"/>
            <a:ext cx="12191999" cy="78251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«Реализация направлений, соответствующих программе создания и развития Селекционно–семеноводческого центра </a:t>
            </a:r>
            <a:b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ФГБНУ «Первомайская СОС»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519693"/>
            <a:ext cx="12191999" cy="806122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Краснодарский край, г. Гулькевичи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437735" y="5165430"/>
            <a:ext cx="9144000" cy="4015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1" dirty="0">
                <a:solidFill>
                  <a:srgbClr val="002060"/>
                </a:solidFill>
                <a:latin typeface="+mj-lt"/>
              </a:rPr>
              <a:t>ДОКЛАДЧИК:</a:t>
            </a:r>
            <a:r>
              <a:rPr lang="ru-RU" dirty="0">
                <a:solidFill>
                  <a:srgbClr val="002060"/>
                </a:solidFill>
                <a:latin typeface="+mj-lt"/>
              </a:rPr>
              <a:t> Мищенко Владимир Николаевич , Руководитель ССЦ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0" y="6406594"/>
            <a:ext cx="12191999" cy="4015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002060"/>
                </a:solidFill>
                <a:latin typeface="+mj-lt"/>
              </a:rPr>
              <a:t>2024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8B5C42-7F7A-5FEC-DA75-EB05227AAA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84" y="245296"/>
            <a:ext cx="1989838" cy="169780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F587F70-4F58-A5F2-4331-24E2FC318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307" y="291704"/>
            <a:ext cx="1752443" cy="13151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03026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D28730E-2CD4-6941-F549-6BEE8271B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2</a:t>
            </a:fld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CD7597B-B1F8-9517-5BC3-027514DAF9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188587"/>
              </p:ext>
            </p:extLst>
          </p:nvPr>
        </p:nvGraphicFramePr>
        <p:xfrm>
          <a:off x="630315" y="1056447"/>
          <a:ext cx="11049775" cy="54772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284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65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719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ЗАПЛАНИРОВАННЫЕ МЕРОПРИЯТИЯ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ЗАПЛАНИРОВАННЫЕ РЕЗУЛЬТАТЫ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363"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Мероприятия по приобретению селекционной техники</a:t>
                      </a:r>
                      <a:r>
                        <a:rPr lang="ru-RU" sz="1200" b="0" baseline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и</a:t>
                      </a:r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лабораторного оборудования за счет средств гранта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</a:rPr>
                        <a:t>Приобретен опрыскиватель самоходный, Барс 4000 , (часть стоимости оплачена за счет внебюджетных средств)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417"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Мероприятия по приобретению селекционной техники</a:t>
                      </a:r>
                      <a:r>
                        <a:rPr lang="ru-RU" sz="1200" b="0" baseline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и</a:t>
                      </a:r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лабораторного оборудования из внебюджетный источников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</a:rPr>
                        <a:t>Приобретены основные средства в т.ч.  устройство для чеканки семенных растений, подборщик валков, скоба </a:t>
                      </a:r>
                      <a:r>
                        <a:rPr lang="ru-RU" sz="1200" b="0" dirty="0" err="1">
                          <a:solidFill>
                            <a:srgbClr val="002060"/>
                          </a:solidFill>
                          <a:latin typeface="+mn-lt"/>
                        </a:rPr>
                        <a:t>подвыкопочная</a:t>
                      </a:r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</a:rPr>
                        <a:t>, анализатор влажности, рассев механический универсальный, лабораторная мебель, дисковый агрегатор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818"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Мероприятия по подготовке высококвалифицированных кадров за счет средств из внебюджетных источников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</a:rPr>
                        <a:t>Повысили квалификацию в форме стажировки в ФГБНУ ФНЦО два научных сотрудника по программе «Основы селекции овощных культур с использованием биотехнологических методов»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755576"/>
                  </a:ext>
                </a:extLst>
              </a:tr>
              <a:tr h="840085"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Проведение научных исследований и разработка новых технологий в области селекции по направлению «Селекция и семеноводство сахарной свёклы» (этап 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Проведены научные исследования в области селекции по направлению «Селекция и семеноводство сахарной свёклы» (этап 3)</a:t>
                      </a:r>
                      <a:r>
                        <a:rPr lang="ru-RU" sz="1200" b="0" baseline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Представлен отчет о НИРТ. Зарегистрирован 1 РИД</a:t>
                      </a:r>
                      <a:r>
                        <a:rPr lang="ru-RU" sz="1200" b="0" baseline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(гибрид Престиж). 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538811"/>
                  </a:ext>
                </a:extLst>
              </a:tr>
              <a:tr h="1101096"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Мероприятия по проведению научных исследований и разработке новых технологий в области селекции, выполняемые за счет средств из внебюджетных источников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Проведение научных исследований и разработка новых технологий в области селекции по направлению «Селекция и семеноводство сахарной свёклы» (этап 3) (в том числе оплата труда работников центра, занятых в проведении научных исследований и разработке новых технологий):</a:t>
                      </a:r>
                    </a:p>
                    <a:p>
                      <a:pPr algn="just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Сформирован отчет о НИРТ по проведению научных исследований и разработке новых технологий в области селекции по направлению «Селекция и семеноводство сахарной свёклы» (этап 3).</a:t>
                      </a:r>
                    </a:p>
                    <a:p>
                      <a:pPr algn="just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- Выплачена заработная плата работникам центра, занятых в проведении научных исследований и разработке новых технологий.</a:t>
                      </a:r>
                    </a:p>
                    <a:p>
                      <a:pPr algn="just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Приобретены расходные материалы и комплектующие изделий для проведения научных исследований и разработки новых технологий в области селекции:</a:t>
                      </a:r>
                    </a:p>
                    <a:p>
                      <a:pPr algn="just"/>
                      <a:r>
                        <a:rPr lang="ru-RU" sz="1200" b="0" dirty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Приобретены материалы и комплектующие изделия в том числе химические реактивы,  инструменты для лаборатории микроклонального размножения.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1954620"/>
                  </a:ext>
                </a:extLst>
              </a:tr>
            </a:tbl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18E3F03-C625-F05F-1AAD-BE7EE49DB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5479" y="24320"/>
            <a:ext cx="5588000" cy="79564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ЗАДАЧИ НА 2023 ГОД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AA858DF-3989-1DD4-1F77-354FFE8BBB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91"/>
            <a:ext cx="1203774" cy="102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85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422" y="344742"/>
            <a:ext cx="9272336" cy="79564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ТЕХНИКА И ОБОРУДОВАНИЕ, ПРИОБРЕТЕННЫЕ </a:t>
            </a:r>
            <a:b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2023 ГОДУ ЗА СЧЕТ СРЕДСТВ ГРАНТА 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313390"/>
              </p:ext>
            </p:extLst>
          </p:nvPr>
        </p:nvGraphicFramePr>
        <p:xfrm>
          <a:off x="831849" y="1406876"/>
          <a:ext cx="10795707" cy="13716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076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90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89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П/П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НАИМЕНОВАНИЕ </a:t>
                      </a:r>
                      <a:r>
                        <a:rPr lang="ru-RU" sz="2400" baseline="0" dirty="0">
                          <a:solidFill>
                            <a:srgbClr val="002060"/>
                          </a:solidFill>
                        </a:rPr>
                        <a:t>ОБОРУДОВАНИЯ/ТЕХНИКИ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КОЛ-ВО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002060"/>
                          </a:solidFill>
                        </a:rPr>
                        <a:t>Опрыскиватель самоходный, Барс 4000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1 шт. (79 % стоимости оплачено за счет средств гранта)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3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7D1103-0112-C9D2-AA72-7B717643A2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403"/>
            <a:ext cx="1203774" cy="10271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059B00-0717-CD26-DE9C-14EB47EFAE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406" y="2927350"/>
            <a:ext cx="4876451" cy="38179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38B2AF-CCFF-A94A-BE21-6F96EF62C5E2}"/>
              </a:ext>
            </a:extLst>
          </p:cNvPr>
          <p:cNvSpPr txBox="1"/>
          <p:nvPr/>
        </p:nvSpPr>
        <p:spPr>
          <a:xfrm>
            <a:off x="7759337" y="63285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21002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9831" y="74096"/>
            <a:ext cx="9272337" cy="79564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ТЕХНИКА И ОБОРУДОВАНИЕ, ПРИОБРЕТЕННЫЕ </a:t>
            </a:r>
            <a:b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2023 ГОДУ ЗА СЧЕТ ВНЕБЮДЖЕТНЫХ СРЕДСТВ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15834"/>
              </p:ext>
            </p:extLst>
          </p:nvPr>
        </p:nvGraphicFramePr>
        <p:xfrm>
          <a:off x="1052807" y="792156"/>
          <a:ext cx="9272337" cy="338079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9243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8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9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343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002060"/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002060"/>
                          </a:solidFill>
                        </a:rPr>
                        <a:t>НАИМЕНОВАНИЕ </a:t>
                      </a:r>
                      <a:r>
                        <a:rPr lang="ru-RU" sz="1800" baseline="0" dirty="0">
                          <a:solidFill>
                            <a:srgbClr val="002060"/>
                          </a:solidFill>
                        </a:rPr>
                        <a:t>ОБОРУДОВАНИЯ/ТЕХНИКИ</a:t>
                      </a:r>
                      <a:endParaRPr lang="ru-RU" sz="18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002060"/>
                          </a:solidFill>
                        </a:rPr>
                        <a:t>Количество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686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Опрыскиватель самоходный, Барс 4000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(21 % стоимости оплачен за счет софинансирования из внебюджетных источников)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1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шт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Устройство для чеканки семенных растений, СУР – 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1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шт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7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Подборщик валков, Платформа -подборщик ПП-342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1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шт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7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Скоба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подвыкопочная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, СП-1,2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1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шт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511413"/>
                  </a:ext>
                </a:extLst>
              </a:tr>
              <a:tr h="3467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Дисковый агрегат, </a:t>
                      </a:r>
                      <a:r>
                        <a:rPr lang="en-US" sz="1600" dirty="0" err="1">
                          <a:solidFill>
                            <a:srgbClr val="002060"/>
                          </a:solidFill>
                        </a:rPr>
                        <a:t>Tigarbo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 АД-4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1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шт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7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Анализатор влажности инфракрасный, 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ADAM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 РМВ-163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1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шт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7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Рассев лабораторный универсальный,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Таглер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 РЛ-3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1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</a:rPr>
                        <a:t>шт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4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46D3776-01FC-425E-D14B-03504E0D8A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10"/>
          <a:stretch/>
        </p:blipFill>
        <p:spPr>
          <a:xfrm rot="5400000">
            <a:off x="10339370" y="2810228"/>
            <a:ext cx="1469577" cy="139629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2634705-AF00-744B-0BD5-D510F73C01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1" r="19618"/>
          <a:stretch/>
        </p:blipFill>
        <p:spPr>
          <a:xfrm>
            <a:off x="10376010" y="869744"/>
            <a:ext cx="1396298" cy="186018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A3A981-B630-12E7-3603-D447191D64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89" y="0"/>
            <a:ext cx="1203774" cy="102710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FC9912-36D0-26A9-1B30-64E325BBDB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96918"/>
            <a:ext cx="1787547" cy="25610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B86A8EB-B0DD-5B6F-31B4-B6A8E93D5C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854" y="4255434"/>
            <a:ext cx="1619794" cy="26005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156A1A9-B36A-C661-8132-0CE6415A61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232" y="4243166"/>
            <a:ext cx="1987962" cy="261483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AF6F608-67F3-7F41-33B0-9EB3F83CACD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672" y="4390972"/>
            <a:ext cx="4174764" cy="22749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11A712-F6A8-62FF-BAC3-271D4E5B9199}"/>
              </a:ext>
            </a:extLst>
          </p:cNvPr>
          <p:cNvSpPr txBox="1"/>
          <p:nvPr/>
        </p:nvSpPr>
        <p:spPr>
          <a:xfrm>
            <a:off x="2228619" y="64886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4F24E6-C4EC-B479-50B1-0945D4D3B3C8}"/>
              </a:ext>
            </a:extLst>
          </p:cNvPr>
          <p:cNvSpPr txBox="1"/>
          <p:nvPr/>
        </p:nvSpPr>
        <p:spPr>
          <a:xfrm>
            <a:off x="4673183" y="649691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A9E834-7015-45BE-3551-7A5457D365D1}"/>
              </a:ext>
            </a:extLst>
          </p:cNvPr>
          <p:cNvSpPr txBox="1"/>
          <p:nvPr/>
        </p:nvSpPr>
        <p:spPr>
          <a:xfrm>
            <a:off x="6619590" y="649691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11041E-F406-750C-383F-F24C0D23C099}"/>
              </a:ext>
            </a:extLst>
          </p:cNvPr>
          <p:cNvSpPr txBox="1"/>
          <p:nvPr/>
        </p:nvSpPr>
        <p:spPr>
          <a:xfrm>
            <a:off x="11470622" y="28351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07B6A1-0311-363F-8E31-EF4414F4222D}"/>
              </a:ext>
            </a:extLst>
          </p:cNvPr>
          <p:cNvSpPr txBox="1"/>
          <p:nvPr/>
        </p:nvSpPr>
        <p:spPr>
          <a:xfrm>
            <a:off x="11428916" y="8697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A46CA6-A715-5CC7-1710-7ADD498614BA}"/>
              </a:ext>
            </a:extLst>
          </p:cNvPr>
          <p:cNvSpPr txBox="1"/>
          <p:nvPr/>
        </p:nvSpPr>
        <p:spPr>
          <a:xfrm>
            <a:off x="11278073" y="441107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64145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9831" y="267639"/>
            <a:ext cx="9272337" cy="49207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РЕЗУЛЬТАТЫ ДЕЯТЕЛЬНОСТИ ЦЕНТРА В 2023 ГОДУ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175660"/>
            <a:ext cx="10515600" cy="526058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РАЗРАБОТАННЫЕ В ОТЧЕТНОМ ГОДУ ТЕХНОЛОГИИ: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Технология высадочного семеноводства межлинейных гибридов сахарной свеклы методом штеклингов на орошении включает усовершенствованный способ выращивания маточных корнеплодов-штеклингов, их хранения и последующего выращивания семенников сахарной свеклы высадочным способом. Технология способствует производству высококачественных семян и снижению рисков выращивания семенников сахарной свеклы, сокращению цикла воспроизводства сорта (гибрида), повышению урожая и качества производимых семян, повышению автоматизации и сокращение доли ручного труда при производстве семян сахарной свеклы. При разработке технологии использовался патент на изобретение №2798236 «Способ получения гибридных семян сахарной свеклы»</a:t>
            </a:r>
          </a:p>
          <a:p>
            <a:r>
              <a:rPr lang="ru-RU" dirty="0">
                <a:solidFill>
                  <a:srgbClr val="002060"/>
                </a:solidFill>
              </a:rPr>
              <a:t>ПОЛУЧЕННЫЕ РИДЫ, ВКЛЮЧАЯ СЕЛЕКЦИОННЫЕ ДОСТИЖЕНИЯ: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</a:pPr>
            <a:r>
              <a:rPr lang="ru-RU" dirty="0">
                <a:solidFill>
                  <a:srgbClr val="002060"/>
                </a:solidFill>
              </a:rPr>
              <a:t>ПОВЫШЕНИЕ КВАЛИФИКАЦИИ РАБОТНИКОВ ЦЕНТРА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>
                <a:solidFill>
                  <a:srgbClr val="002060"/>
                </a:solidFill>
                <a:latin typeface="Calibri" panose="020F0502020204030204"/>
              </a:rPr>
              <a:t>П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овысили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квалификацию в форме стажировки в ФГБНУ ФНЦО два научных сотрудника по программе «Основы селекции овощных культур с использованием биотехнологических методов».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5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9E189E-3A76-0DE9-BF2B-518E4B92DD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56"/>
            <a:ext cx="1203774" cy="10271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7AEBE3-822F-4CEE-C0FA-CA679E17B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749" y="3429000"/>
            <a:ext cx="1140051" cy="16033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1549E6-4CA5-CCEC-173F-AE2A468F4DF2}"/>
              </a:ext>
            </a:extLst>
          </p:cNvPr>
          <p:cNvSpPr txBox="1"/>
          <p:nvPr/>
        </p:nvSpPr>
        <p:spPr>
          <a:xfrm>
            <a:off x="772467" y="3505879"/>
            <a:ext cx="9441282" cy="2287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Гибрид сахарной свеклы  Престиж. Включен в Госреестр по Северо-Кавказскому (6) региону в 2023 г. Односемянный диплоидный гибрид N-типа. Положение листа прямостоячее. Отношение ширины к длине листовой пластинки среднее. Листовая пластинка зеленая. Черешок светло-зеленый. Глянцевитость и морщинистость листовой пластинки слабые, форма вершины тупая,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антоциановая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окраска отсутствует. Растение средней высоты. Корнеплод ширококонический, средней длины. Вегетационный период - 180 дней. В Северо-Кавказском регионе средняя урожайность корнеплодов - 735,3 ц/га, средние содержание сахара - 15,6 %, средний сбор сахара - 116,2 ц/га</a:t>
            </a:r>
            <a:r>
              <a:rPr lang="ru-RU" sz="1400" dirty="0">
                <a:solidFill>
                  <a:srgbClr val="002060"/>
                </a:solidFill>
                <a:latin typeface="Calibri" panose="020F0502020204030204"/>
              </a:rPr>
              <a:t>, с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редняя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Calibri" panose="020F0502020204030204"/>
              </a:rPr>
              <a:t>м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асса корнеплода - 907,0 г. За годы испытаний в полевых условиях слабо поражался корневыми гнилями и корнеедом.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202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9831" y="314157"/>
            <a:ext cx="9272338" cy="755039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КОММЕРЦИАЛИЗАЦИЯ И ТРАНСФЕР ТЕХНОЛОГИЙ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264613"/>
              </p:ext>
            </p:extLst>
          </p:nvPr>
        </p:nvGraphicFramePr>
        <p:xfrm>
          <a:off x="887011" y="1255922"/>
          <a:ext cx="10460440" cy="5081206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6460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5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54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8840">
                  <a:extLst>
                    <a:ext uri="{9D8B030D-6E8A-4147-A177-3AD203B41FA5}">
                      <a16:colId xmlns:a16="http://schemas.microsoft.com/office/drawing/2014/main" val="953898725"/>
                    </a:ext>
                  </a:extLst>
                </a:gridCol>
              </a:tblGrid>
              <a:tr h="77084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>
                          <a:solidFill>
                            <a:srgbClr val="002060"/>
                          </a:solidFill>
                        </a:rPr>
                        <a:t>НАИМЕНОВАНИЕ ЦЕЛЕВОГО ПОКАЗАТЕЛЯ</a:t>
                      </a:r>
                      <a:endParaRPr lang="ru-RU" sz="24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>
                          <a:solidFill>
                            <a:srgbClr val="002060"/>
                          </a:solidFill>
                        </a:rPr>
                        <a:t>2022</a:t>
                      </a:r>
                      <a:endParaRPr lang="ru-RU" sz="24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>
                          <a:solidFill>
                            <a:srgbClr val="002060"/>
                          </a:solidFill>
                        </a:rPr>
                        <a:t>2023</a:t>
                      </a:r>
                      <a:endParaRPr lang="ru-RU" sz="24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>
                          <a:solidFill>
                            <a:srgbClr val="002060"/>
                          </a:solidFill>
                        </a:rPr>
                        <a:t>%</a:t>
                      </a:r>
                      <a:endParaRPr lang="ru-RU" sz="24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08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>
                          <a:solidFill>
                            <a:srgbClr val="002060"/>
                          </a:solidFill>
                        </a:rPr>
                        <a:t>КОЛИЧЕСТВО ЗАКЛЮЧЕННЫХ ЛИЦЕНЗИОННЫХ ДОГОВОРОВ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257">
                <a:tc>
                  <a:txBody>
                    <a:bodyPr/>
                    <a:lstStyle/>
                    <a:p>
                      <a:pPr marL="0" indent="80645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</a:rPr>
                        <a:t>ОБЪЕМ ПОЛУЧЕННЫХ РОЯЛТИ, тыс. руб.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1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rgbClr val="002060"/>
                          </a:solidFill>
                        </a:rPr>
                        <a:t>ОБЪЕМ ПРОИЗВЕДЕННОГО СЕМЕННОГО МАТЕРИАЛА  (кг)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(базисные семена)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75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rgbClr val="002060"/>
                          </a:solidFill>
                        </a:rPr>
                        <a:t>ОБЪЕМ РЕАЛИЗОВАННОГО СЕМЕННОГО МАТЕРИАЛА (кг)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(базисные семена)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114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>
                          <a:solidFill>
                            <a:srgbClr val="002060"/>
                          </a:solidFill>
                        </a:rPr>
                        <a:t>УРОВЕНЬ САМООБЕСПЕЧЕНИЯ РОССИЙСКОЙ ФЕДЕРАЦИИ СЕМЕНАМИ САХАРНОЙ СВЕКЛЫ ОТЕЧЕСТВЕННОЙ СЕЛЕКЦИИ, % (В Т.Ч. СОБСТВЕННОЙ СЕЛЕКЦИИ УЧРЕЖДЕНИЯ, %)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5 (1,6)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15(3,5)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300 (219)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48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rgbClr val="002060"/>
                          </a:solidFill>
                        </a:rPr>
                        <a:t>ОБЪЕМ ВНЕБЮДЖЕТНЫХ СРЕДСТВ ОТ КОММЕРЦИАЛИЗАЦИИ НАУЧНО-ТЕХНИЧЕСКИХ РЕЗУЛЬТАТОВ (тыс. руб.)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4350,00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1680,00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6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216F36-E171-4DBC-7D0A-B8E8DDED1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91"/>
            <a:ext cx="1203774" cy="102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16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3774" y="157819"/>
            <a:ext cx="9272338" cy="79564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ВЗАИМОДЕЙСТВИЕ С РЕАЛЬНЫМ СЕКТОРОМ ЭКОНОМИКИ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84949"/>
              </p:ext>
            </p:extLst>
          </p:nvPr>
        </p:nvGraphicFramePr>
        <p:xfrm>
          <a:off x="577516" y="921212"/>
          <a:ext cx="11036968" cy="55377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47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89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0664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002060"/>
                          </a:solidFill>
                        </a:rPr>
                        <a:t>Наименования</a:t>
                      </a:r>
                      <a:r>
                        <a:rPr lang="ru-RU" sz="1800" b="1" baseline="0" dirty="0">
                          <a:solidFill>
                            <a:srgbClr val="002060"/>
                          </a:solidFill>
                        </a:rPr>
                        <a:t> бизнес-партнеров</a:t>
                      </a:r>
                      <a:endParaRPr lang="ru-RU" sz="1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002060"/>
                          </a:solidFill>
                        </a:rPr>
                        <a:t>Направления работы с бизнес-партнерами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43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ООО «БЕТАСЕМ»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Проведение исследований по семеноводству сахарной свеклы, создание новых гибридов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747">
                <a:tc>
                  <a:txBody>
                    <a:bodyPr/>
                    <a:lstStyle/>
                    <a:p>
                      <a:r>
                        <a:rPr lang="ru-RU" sz="1400" dirty="0"/>
                        <a:t>ГК «Доминант»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Выращивание репродукционных (гибридных F1) семян сахарной свеклы и проведение демонстрационных испытаний лучших гибридов  селекции ФГБНУ «Первомайская СОС».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74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НПХ «Кубань», филиал ФГБНУ «НЦЗ им. П.П. Лукьяненко»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Выращивание базисных семян родительских форм гибридов сахарной свеклы селекции ФГБНУ «Первомайская СОС».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766924"/>
                  </a:ext>
                </a:extLst>
              </a:tr>
              <a:tr h="57474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ОСХ «Урупское», филиал ФГБНУ «ФНЦ ВНИИМК»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Выращивание репродукционных (гибридных F1) семян сахарной свеклы гибрида «Престиж» и проведение демонстрационных испытаний лучших гибридов селекции ФГБНУ «Первомайская СОС».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519207"/>
                  </a:ext>
                </a:extLst>
              </a:tr>
              <a:tr h="57474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Вознесенский филиал ФГБНУ ФНЦ ВНИИМК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Выращивание гибридных семян  гибрида сахарной свеклы «Фрегат» селекции ФГБНУ «Первомайская СОС».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694481"/>
                  </a:ext>
                </a:extLst>
              </a:tr>
              <a:tr h="57474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ООО «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Нутритех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ЮГ»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Сотрудничество в области маркетинга и семеноводства отечественных гибридов селекции ФГБНУ «Первомайская СОС».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2506157"/>
                  </a:ext>
                </a:extLst>
              </a:tr>
              <a:tr h="57474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ООО «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СоюзАгро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», </a:t>
                      </a: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ООО «Имени Ильича», </a:t>
                      </a: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ООО ПЗ «Наша родина», </a:t>
                      </a: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ООО «Агромир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Сидс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», </a:t>
                      </a: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ООО «Сельхоз-Галан», </a:t>
                      </a: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ООО «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Техада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Выращивание репродукционных (гибридных F1) семян сахарной свеклы селекции ФГБНУ «Первомайская СОС».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0637767"/>
                  </a:ext>
                </a:extLst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7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539C7D-2BCB-4F3E-0A47-475F1E6DB8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91"/>
            <a:ext cx="1203774" cy="102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939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4534" y="317834"/>
            <a:ext cx="9272337" cy="736270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 РАЗВИТИЯ СЕЛЕКЦИОННОГО ЦЕНТРА НА 2024 ГОД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1887" y="1069196"/>
            <a:ext cx="5319411" cy="4481440"/>
          </a:xfrm>
        </p:spPr>
        <p:txBody>
          <a:bodyPr>
            <a:noAutofit/>
          </a:bodyPr>
          <a:lstStyle/>
          <a:p>
            <a:r>
              <a:rPr lang="ru-RU" sz="1000" b="1" dirty="0">
                <a:solidFill>
                  <a:srgbClr val="002060"/>
                </a:solidFill>
              </a:rPr>
              <a:t>ПЛАНИРУЕМЫЕ МЕРОПРИЯТИЯ: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1000" b="1" i="1" dirty="0">
                <a:solidFill>
                  <a:srgbClr val="002060"/>
                </a:solidFill>
              </a:rPr>
              <a:t>Мероприятия по приобретению селекционной и животноводческой техники, лабораторного оборудования для создания и внедрения современных технологий, выполняемые за счет средств гранта:</a:t>
            </a:r>
          </a:p>
          <a:p>
            <a:r>
              <a:rPr lang="ru-RU" sz="1000" dirty="0">
                <a:solidFill>
                  <a:srgbClr val="002060"/>
                </a:solidFill>
              </a:rPr>
              <a:t>Планируется приобретение:</a:t>
            </a:r>
          </a:p>
          <a:p>
            <a:r>
              <a:rPr lang="ru-RU" sz="1000" dirty="0">
                <a:solidFill>
                  <a:srgbClr val="002060"/>
                </a:solidFill>
              </a:rPr>
              <a:t>- многофункциональной передвижной рентгеновской установки ПРДУ - 1 шт.,</a:t>
            </a:r>
          </a:p>
          <a:p>
            <a:r>
              <a:rPr lang="ru-RU" sz="1000" dirty="0">
                <a:solidFill>
                  <a:srgbClr val="002060"/>
                </a:solidFill>
              </a:rPr>
              <a:t>-  </a:t>
            </a:r>
            <a:r>
              <a:rPr lang="ru-RU" sz="1000" dirty="0" err="1">
                <a:solidFill>
                  <a:srgbClr val="002060"/>
                </a:solidFill>
              </a:rPr>
              <a:t>цитофлуометр</a:t>
            </a:r>
            <a:r>
              <a:rPr lang="ru-RU" sz="1000" dirty="0">
                <a:solidFill>
                  <a:srgbClr val="002060"/>
                </a:solidFill>
              </a:rPr>
              <a:t> (</a:t>
            </a:r>
            <a:r>
              <a:rPr lang="ru-RU" sz="1000" dirty="0" err="1">
                <a:solidFill>
                  <a:srgbClr val="002060"/>
                </a:solidFill>
              </a:rPr>
              <a:t>цитометр</a:t>
            </a:r>
            <a:r>
              <a:rPr lang="ru-RU" sz="1000" dirty="0">
                <a:solidFill>
                  <a:srgbClr val="002060"/>
                </a:solidFill>
              </a:rPr>
              <a:t>) проточный 1 шт., </a:t>
            </a:r>
          </a:p>
          <a:p>
            <a:r>
              <a:rPr lang="ru-RU" sz="1000" dirty="0">
                <a:solidFill>
                  <a:srgbClr val="002060"/>
                </a:solidFill>
              </a:rPr>
              <a:t>- пружинная борона 1 шт., </a:t>
            </a:r>
          </a:p>
          <a:p>
            <a:r>
              <a:rPr lang="ru-RU" sz="1000" dirty="0">
                <a:solidFill>
                  <a:srgbClr val="002060"/>
                </a:solidFill>
              </a:rPr>
              <a:t>- культиватор пропашной 1 шт., </a:t>
            </a:r>
          </a:p>
          <a:p>
            <a:r>
              <a:rPr lang="ru-RU" sz="1000" dirty="0">
                <a:solidFill>
                  <a:srgbClr val="002060"/>
                </a:solidFill>
              </a:rPr>
              <a:t>- машина ботвоуборочная 1 шт.,</a:t>
            </a:r>
          </a:p>
          <a:p>
            <a:r>
              <a:rPr lang="ru-RU" sz="1000" dirty="0">
                <a:solidFill>
                  <a:srgbClr val="002060"/>
                </a:solidFill>
              </a:rPr>
              <a:t>-  </a:t>
            </a:r>
            <a:r>
              <a:rPr lang="ru-RU" sz="1000" dirty="0" err="1">
                <a:solidFill>
                  <a:srgbClr val="002060"/>
                </a:solidFill>
              </a:rPr>
              <a:t>штеклингопосадочная</a:t>
            </a:r>
            <a:r>
              <a:rPr lang="ru-RU" sz="1000" dirty="0">
                <a:solidFill>
                  <a:srgbClr val="002060"/>
                </a:solidFill>
              </a:rPr>
              <a:t> полуавтоматическая машина МПШ -4/П 1шт.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1000" b="1" i="1" dirty="0">
                <a:solidFill>
                  <a:srgbClr val="002060"/>
                </a:solidFill>
              </a:rPr>
              <a:t>Мероприятия по подготовке высококвалифицированных кадров для агропромышленного комплекса, необходимых для реализации мероприятий программы создания и развития центра за счет средств гранта:</a:t>
            </a:r>
          </a:p>
          <a:p>
            <a:r>
              <a:rPr lang="ru-RU" sz="1000" dirty="0">
                <a:solidFill>
                  <a:srgbClr val="002060"/>
                </a:solidFill>
              </a:rPr>
              <a:t>Планируется организация повышения квалификации 2х сотрудников центра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1000" b="1" i="1" dirty="0">
                <a:solidFill>
                  <a:srgbClr val="002060"/>
                </a:solidFill>
              </a:rPr>
              <a:t>Мероприятия по проведению научных исследований и разработке новых технологий в области селекции, выполняемые за счет средств из внебюджетных источников:</a:t>
            </a:r>
          </a:p>
          <a:p>
            <a:r>
              <a:rPr lang="ru-RU" sz="1000" dirty="0">
                <a:solidFill>
                  <a:srgbClr val="002060"/>
                </a:solidFill>
              </a:rPr>
              <a:t>Проведение научных исследований и разработка новых технологий в области селекции по направлению «Селекция и семеноводство сахарной свёклы» (этап 4) (в том числе оплата труда работников центра, занятых в проведении научных исследований и разработке новых технологий).</a:t>
            </a:r>
          </a:p>
          <a:p>
            <a:r>
              <a:rPr lang="ru-RU" sz="1000" dirty="0">
                <a:solidFill>
                  <a:srgbClr val="002060"/>
                </a:solidFill>
              </a:rPr>
              <a:t>Приобретение расходных материалов и комплектующих изделий для проведения научных исследований и разработки новых технологий в области селекции.</a:t>
            </a:r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6270703" y="1573130"/>
            <a:ext cx="5605346" cy="448144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>
                <a:solidFill>
                  <a:srgbClr val="002060"/>
                </a:solidFill>
              </a:rPr>
              <a:t>ПЛАНИРУЕМЫЕ РЕЗУЛЬТАТЫ :</a:t>
            </a:r>
          </a:p>
          <a:p>
            <a:pPr marL="687600" indent="-687600" algn="just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rgbClr val="002060"/>
                </a:solidFill>
              </a:rPr>
              <a:t>Приобретение селекционной  техники и лабораторного оборудования для создания и внедрения современных технологий.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rgbClr val="002060"/>
                </a:solidFill>
              </a:rPr>
              <a:t>Внедрить технологию выращивания семян сахарной свеклы в семеноводческие хозяйства: </a:t>
            </a:r>
          </a:p>
          <a:p>
            <a:pPr algn="just"/>
            <a:r>
              <a:rPr lang="ru-RU" sz="3200" dirty="0">
                <a:solidFill>
                  <a:srgbClr val="002060"/>
                </a:solidFill>
              </a:rPr>
              <a:t>Технология высадочного семеноводства межлинейных гибридов сахарной свеклы методом </a:t>
            </a:r>
            <a:r>
              <a:rPr lang="ru-RU" sz="3200" dirty="0" err="1">
                <a:solidFill>
                  <a:srgbClr val="002060"/>
                </a:solidFill>
              </a:rPr>
              <a:t>штеклингов</a:t>
            </a:r>
            <a:r>
              <a:rPr lang="ru-RU" sz="3200" dirty="0">
                <a:solidFill>
                  <a:srgbClr val="002060"/>
                </a:solidFill>
              </a:rPr>
              <a:t> на орошении будет использоваться бизнес партнерами для семеноводства отечественных гибридов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rgbClr val="002060"/>
                </a:solidFill>
              </a:rPr>
              <a:t>Внедрить технологию микроклонального размножения в селекционный процесс: </a:t>
            </a:r>
          </a:p>
          <a:p>
            <a:r>
              <a:rPr lang="ru-RU" sz="3200" dirty="0">
                <a:solidFill>
                  <a:srgbClr val="002060"/>
                </a:solidFill>
              </a:rPr>
              <a:t>Клонирование наиболее ценных линий сахарной свеклы с целью получения более выравненных гибридов</a:t>
            </a:r>
            <a:endParaRPr lang="ru-RU" sz="3200" b="1" i="1" dirty="0">
              <a:solidFill>
                <a:srgbClr val="00206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rgbClr val="002060"/>
                </a:solidFill>
              </a:rPr>
              <a:t>Довести долю исследователей в возрасте до 39 лет в общей численности работников ССЦ до 25%;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rgbClr val="002060"/>
                </a:solidFill>
              </a:rPr>
              <a:t>Произвести оригинальных и базисных (элитных) семян сахарной свеклы  - 0,20 тонн;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rgbClr val="002060"/>
                </a:solidFill>
              </a:rPr>
              <a:t>Реализовать оригинальных и элитных семян сахарной свеклы - 0,15 тонн;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rgbClr val="002060"/>
                </a:solidFill>
              </a:rPr>
              <a:t>Повысить квалификацию 2х сотрудников центра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ru-RU" sz="3200" b="1" i="1" dirty="0">
              <a:solidFill>
                <a:srgbClr val="FF0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ru-RU" sz="3200" b="1" i="1" dirty="0">
              <a:solidFill>
                <a:srgbClr val="FF0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ru-RU" sz="3200" b="1" i="1" dirty="0">
              <a:solidFill>
                <a:srgbClr val="FF0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ru-RU" sz="3200" b="1" i="1" dirty="0">
              <a:solidFill>
                <a:srgbClr val="FF0000"/>
              </a:solidFill>
            </a:endParaRPr>
          </a:p>
          <a:p>
            <a:endParaRPr lang="ru-RU" sz="3200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E423D-813F-44CC-A334-B1B93CDB429C}" type="slidenum">
              <a:rPr lang="ru-RU" smtClean="0"/>
              <a:t>8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145290-9D01-297D-F5CB-850C27CC2A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91"/>
            <a:ext cx="1203774" cy="102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095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5021</TotalTime>
  <Words>1367</Words>
  <Application>Microsoft Office PowerPoint</Application>
  <PresentationFormat>Широкоэкранный</PresentationFormat>
  <Paragraphs>160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«Реализация направлений, соответствующих программе создания и развития Селекционно–семеноводческого центра  ФГБНУ «Первомайская СОС»</vt:lpstr>
      <vt:lpstr>ЗАДАЧИ НА 2023 ГОД</vt:lpstr>
      <vt:lpstr>ТЕХНИКА И ОБОРУДОВАНИЕ, ПРИОБРЕТЕННЫЕ  В 2023 ГОДУ ЗА СЧЕТ СРЕДСТВ ГРАНТА </vt:lpstr>
      <vt:lpstr>ТЕХНИКА И ОБОРУДОВАНИЕ, ПРИОБРЕТЕННЫЕ  В 2023 ГОДУ ЗА СЧЕТ ВНЕБЮДЖЕТНЫХ СРЕДСТВ</vt:lpstr>
      <vt:lpstr>РЕЗУЛЬТАТЫ ДЕЯТЕЛЬНОСТИ ЦЕНТРА В 2023 ГОДУ</vt:lpstr>
      <vt:lpstr>КОММЕРЦИАЛИЗАЦИЯ И ТРАНСФЕР ТЕХНОЛОГИЙ</vt:lpstr>
      <vt:lpstr>ВЗАИМОДЕЙСТВИЕ С РЕАЛЬНЫМ СЕКТОРОМ ЭКОНОМИКИ</vt:lpstr>
      <vt:lpstr>ПЛАН РАЗВИТИЯ СЕЛЕКЦИОННОГО ЦЕНТРА НА 2024 ГОД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к совещанию   по вопросам реализации подпрограммы  «Развитие селекции и семеноводства картофеля в Российской Федерации» Федеральной научно-технической программы развития сельского хозяйства на 2017-2030 годы</dc:title>
  <dc:creator>Пешехонова Юлия Сергеевна</dc:creator>
  <cp:lastModifiedBy>Главбух</cp:lastModifiedBy>
  <cp:revision>79</cp:revision>
  <cp:lastPrinted>2024-02-13T08:22:21Z</cp:lastPrinted>
  <dcterms:created xsi:type="dcterms:W3CDTF">2022-12-13T09:04:50Z</dcterms:created>
  <dcterms:modified xsi:type="dcterms:W3CDTF">2024-02-13T10:15:17Z</dcterms:modified>
</cp:coreProperties>
</file>